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  <p:sldMasterId id="2147483668" r:id="rId13"/>
    <p:sldMasterId id="2147483669" r:id="rId14"/>
    <p:sldMasterId id="2147483670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2" Type="http://schemas.openxmlformats.org/officeDocument/2006/relationships/slide" Target="slides/slide5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20" Type="http://schemas.openxmlformats.org/officeDocument/2006/relationships/slide" Target="slides/slide4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22" Type="http://schemas.openxmlformats.org/officeDocument/2006/relationships/slide" Target="slides/slide6.xml"/><Relationship Id="rId66" Type="http://schemas.openxmlformats.org/officeDocument/2006/relationships/slide" Target="slides/slide50.xml"/><Relationship Id="rId21" Type="http://schemas.openxmlformats.org/officeDocument/2006/relationships/slide" Target="slides/slide5.xml"/><Relationship Id="rId65" Type="http://schemas.openxmlformats.org/officeDocument/2006/relationships/slide" Target="slides/slide49.xml"/><Relationship Id="rId24" Type="http://schemas.openxmlformats.org/officeDocument/2006/relationships/slide" Target="slides/slide8.xml"/><Relationship Id="rId68" Type="http://schemas.openxmlformats.org/officeDocument/2006/relationships/slide" Target="slides/slide52.xml"/><Relationship Id="rId23" Type="http://schemas.openxmlformats.org/officeDocument/2006/relationships/slide" Target="slides/slide7.xml"/><Relationship Id="rId67" Type="http://schemas.openxmlformats.org/officeDocument/2006/relationships/slide" Target="slides/slide51.xml"/><Relationship Id="rId60" Type="http://schemas.openxmlformats.org/officeDocument/2006/relationships/slide" Target="slides/slide44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69" Type="http://schemas.openxmlformats.org/officeDocument/2006/relationships/slide" Target="slides/slide5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9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8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1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0.xml"/><Relationship Id="rId15" Type="http://schemas.openxmlformats.org/officeDocument/2006/relationships/slideMaster" Target="slideMasters/slideMaster12.xml"/><Relationship Id="rId59" Type="http://schemas.openxmlformats.org/officeDocument/2006/relationships/slide" Target="slides/slide43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333399"/>
              </a:buClr>
              <a:buSzPts val="3200"/>
              <a:buFont typeface="Times"/>
              <a:buNone/>
              <a:defRPr>
                <a:solidFill>
                  <a:srgbClr val="333399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 rot="5400000">
            <a:off x="2019300" y="-266700"/>
            <a:ext cx="5181600" cy="8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 rot="5400000">
            <a:off x="4524375" y="2238375"/>
            <a:ext cx="61722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 rot="5400000">
            <a:off x="447675" y="314325"/>
            <a:ext cx="617220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9pPr>
          </a:lstStyle>
          <a:p/>
        </p:txBody>
      </p:sp>
      <p:sp>
        <p:nvSpPr>
          <p:cNvPr id="108" name="Google Shape;108;p11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609600" y="1143000"/>
            <a:ext cx="39243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26" name="Google Shape;126;p13"/>
          <p:cNvSpPr txBox="1"/>
          <p:nvPr>
            <p:ph idx="2" type="body"/>
          </p:nvPr>
        </p:nvSpPr>
        <p:spPr>
          <a:xfrm>
            <a:off x="4686300" y="1143000"/>
            <a:ext cx="39243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46" name="Google Shape;146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47" name="Google Shape;147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166" name="Google Shape;166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67" name="Google Shape;167;p17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None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86" name="Google Shape;186;p19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333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7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9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12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2686050"/>
            <a:ext cx="9009062" cy="1052512"/>
            <a:chOff x="0" y="1536"/>
            <a:chExt cx="5675" cy="663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Google Shape;12;p1"/>
              <p:cNvSpPr txBox="1"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3" name="Google Shape;13;p1"/>
              <p:cNvSpPr txBox="1"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grpSp>
          <p:nvGrpSpPr>
            <p:cNvPr id="14" name="Google Shape;14;p1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5" name="Google Shape;15;p1"/>
              <p:cNvSpPr txBox="1"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249" y="2640"/>
                <a:ext cx="335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sp>
          <p:nvSpPr>
            <p:cNvPr id="17" name="Google Shape;17;p1"/>
            <p:cNvSpPr txBox="1"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9" name="Google Shape;19;p1"/>
            <p:cNvSpPr txBox="1"/>
            <p:nvPr/>
          </p:nvSpPr>
          <p:spPr>
            <a:xfrm flipH="1" rot="10800000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20" name="Google Shape;20;p1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4" name="Google Shape;214;p22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6" name="Google Shape;216;p22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0" name="Google Shape;100;p10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" name="Google Shape;118;p12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/>
        </p:nvSpPr>
        <p:spPr>
          <a:xfrm>
            <a:off x="290512" y="3175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673100" y="3175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414337" y="7397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784225" y="7397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0" y="6667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635000" y="2095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609600" y="1143000"/>
            <a:ext cx="8001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10" type="dt"/>
          </p:nvPr>
        </p:nvSpPr>
        <p:spPr>
          <a:xfrm>
            <a:off x="666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1" type="ftr"/>
          </p:nvPr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  <a:defRPr b="0" i="0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6.jp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2.jpg"/><Relationship Id="rId5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37.jpg"/><Relationship Id="rId5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jpg"/><Relationship Id="rId4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jpg"/><Relationship Id="rId4" Type="http://schemas.openxmlformats.org/officeDocument/2006/relationships/image" Target="../media/image62.jpg"/><Relationship Id="rId5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jpg"/><Relationship Id="rId4" Type="http://schemas.openxmlformats.org/officeDocument/2006/relationships/image" Target="../media/image6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Relationship Id="rId4" Type="http://schemas.openxmlformats.org/officeDocument/2006/relationships/image" Target="../media/image7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jpg"/><Relationship Id="rId4" Type="http://schemas.openxmlformats.org/officeDocument/2006/relationships/image" Target="../media/image8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Relationship Id="rId4" Type="http://schemas.openxmlformats.org/officeDocument/2006/relationships/image" Target="../media/image8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ctrTitle"/>
          </p:nvPr>
        </p:nvSpPr>
        <p:spPr>
          <a:xfrm>
            <a:off x="685800" y="2971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Mathematical Description of Continuous-Time Signals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1" lang="en-US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762000" y="3048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Ramp Function</a:t>
            </a:r>
            <a:endParaRPr/>
          </a:p>
        </p:txBody>
      </p:sp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0" y="1955800"/>
            <a:ext cx="5259387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mp.jpg                                                       00006CF7mjr                            B9A3C281:" id="312" name="Google Shape;31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600200"/>
            <a:ext cx="33274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gral of Step.jpg                                           00006CF7mjr                            B9A3C281:" id="313" name="Google Shape;31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3698875"/>
            <a:ext cx="5722937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762000" y="3048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Ramp Function</a:t>
            </a:r>
            <a:endParaRPr/>
          </a:p>
        </p:txBody>
      </p:sp>
      <p:sp>
        <p:nvSpPr>
          <p:cNvPr id="321" name="Google Shape;321;p34"/>
          <p:cNvSpPr txBox="1"/>
          <p:nvPr/>
        </p:nvSpPr>
        <p:spPr>
          <a:xfrm>
            <a:off x="1736725" y="1517650"/>
            <a:ext cx="5554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of a sine wave and a ramp function.</a:t>
            </a:r>
            <a:endParaRPr/>
          </a:p>
        </p:txBody>
      </p:sp>
      <p:pic>
        <p:nvPicPr>
          <p:cNvPr descr="RampedSinusoid.jpg                                             0020DB98MacintoshHD                    BBBEF5D0:" id="322" name="Google Shape;3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825" y="2328862"/>
            <a:ext cx="4324350" cy="31892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tAreaPulseTimesg(t).jpg                                     004DA91CMacintoshHD                    C440D79E:"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912" y="4025900"/>
            <a:ext cx="3529012" cy="2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>
            <p:ph type="title"/>
          </p:nvPr>
        </p:nvSpPr>
        <p:spPr>
          <a:xfrm>
            <a:off x="577850" y="344487"/>
            <a:ext cx="8077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the Impulse</a:t>
            </a: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400" y="1714500"/>
            <a:ext cx="7289800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AreaPulse.jpg                                              004DA91CMacintoshHD                    C440D79E:" id="332" name="Google Shape;33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4212" y="1090612"/>
            <a:ext cx="3208337" cy="2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762000" y="4572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the Impulse</a:t>
            </a: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0" y="1644650"/>
            <a:ext cx="69977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0" y="3810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Step and Unit Impulse</a:t>
            </a:r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5" y="1528762"/>
            <a:ext cx="62769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tepAndPreImpulse.jpg" id="349" name="Google Shape;34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0" y="2432050"/>
            <a:ext cx="5573712" cy="222091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>
            <p:ph type="title"/>
          </p:nvPr>
        </p:nvSpPr>
        <p:spPr>
          <a:xfrm>
            <a:off x="762000" y="381000"/>
            <a:ext cx="7772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Graphical Representation of the Impulse</a:t>
            </a:r>
            <a:endParaRPr/>
          </a:p>
        </p:txBody>
      </p:sp>
      <p:sp>
        <p:nvSpPr>
          <p:cNvPr id="357" name="Google Shape;357;p38"/>
          <p:cNvSpPr txBox="1"/>
          <p:nvPr/>
        </p:nvSpPr>
        <p:spPr>
          <a:xfrm>
            <a:off x="533400" y="1965325"/>
            <a:ext cx="842645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impulse is not a function in the ordinary sense because its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at the time of its occurrence is not defined.  It is represented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graphically by a vertical arrow.  Its strength is either written beside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or is represented by its length.</a:t>
            </a:r>
            <a:endParaRPr/>
          </a:p>
        </p:txBody>
      </p:sp>
      <p:pic>
        <p:nvPicPr>
          <p:cNvPr descr="Impulse Graphing.jpg                                           00006CF7mjr                            B9A3C281:"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050" y="3752850"/>
            <a:ext cx="5027612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the Impulse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308100"/>
            <a:ext cx="7200900" cy="44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762000" y="439737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Periodic Impulse</a:t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2039937"/>
            <a:ext cx="72898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ImpT1.jpg                                                      0020DB98MacintoshHD                    BBBEF5D0:" id="375" name="Google Shape;3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087" y="3319462"/>
            <a:ext cx="3363912" cy="1754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ImpT2.eps                                                      0020DB98MacintoshHD                    BBBEF5D0:" id="376" name="Google Shape;37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8875" y="3311525"/>
            <a:ext cx="3271837" cy="17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62000" y="439737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Periodic Impulse</a:t>
            </a:r>
            <a:endParaRPr/>
          </a:p>
        </p:txBody>
      </p:sp>
      <p:pic>
        <p:nvPicPr>
          <p:cNvPr descr="PeriodicImpulseExamples.jpg" id="384" name="Google Shape;3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800" y="1612900"/>
            <a:ext cx="5721350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86" name="Google Shape;386;p41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Rectangle Function</a:t>
            </a: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" y="1362075"/>
            <a:ext cx="9082087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t.jpg" id="393" name="Google Shape;39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030537"/>
            <a:ext cx="69723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2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62000" y="2921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Continuous-Time Signals</a:t>
            </a:r>
            <a:endParaRPr/>
          </a:p>
        </p:txBody>
      </p:sp>
      <p:pic>
        <p:nvPicPr>
          <p:cNvPr descr="TypicalSignals.jpg                                             0020DB98MacintoshHD                    BBBEF5D0:" id="236" name="Google Shape;2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295400"/>
            <a:ext cx="8153400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762000" y="4572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Combinations of Functions</a:t>
            </a:r>
            <a:endParaRPr/>
          </a:p>
        </p:txBody>
      </p:sp>
      <p:pic>
        <p:nvPicPr>
          <p:cNvPr descr="CombinationsOfFunctions.jpg" id="401" name="Google Shape;4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887" y="1562100"/>
            <a:ext cx="5029200" cy="442436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03" name="Google Shape;403;p43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sp>
        <p:nvSpPr>
          <p:cNvPr id="409" name="Google Shape;409;p44"/>
          <p:cNvSpPr txBox="1"/>
          <p:nvPr/>
        </p:nvSpPr>
        <p:spPr>
          <a:xfrm>
            <a:off x="962025" y="962025"/>
            <a:ext cx="5145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 function be defined graphically by </a:t>
            </a:r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950" y="5727700"/>
            <a:ext cx="3060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Definition.jpg" id="411" name="Google Shape;4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100" y="1741487"/>
            <a:ext cx="5897562" cy="378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sp>
        <p:nvSpPr>
          <p:cNvPr id="419" name="Google Shape;419;p45"/>
          <p:cNvSpPr txBox="1"/>
          <p:nvPr/>
        </p:nvSpPr>
        <p:spPr>
          <a:xfrm>
            <a:off x="2371725" y="954087"/>
            <a:ext cx="2673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 Scaling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</p:txBody>
      </p:sp>
      <p:pic>
        <p:nvPicPr>
          <p:cNvPr id="420" name="Google Shape;4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800" y="998537"/>
            <a:ext cx="157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PosAmplScaled.jpg" id="421" name="Google Shape;4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25" y="1384300"/>
            <a:ext cx="4587875" cy="488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NegAmplScaled.jpg" id="422" name="Google Shape;42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8075" y="1371600"/>
            <a:ext cx="4103687" cy="48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24" name="Google Shape;424;p4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962" y="3032125"/>
            <a:ext cx="31242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TimeShifted.jpg" id="431" name="Google Shape;43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6012" y="1244600"/>
            <a:ext cx="4000500" cy="490696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33" name="Google Shape;433;p4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600" y="1173162"/>
            <a:ext cx="30861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NegTimeScaled.jpg" id="440" name="Google Shape;44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187" y="1574800"/>
            <a:ext cx="4025900" cy="45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g(t)PosTimeScaled.jpg" id="441" name="Google Shape;44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050" y="1689100"/>
            <a:ext cx="36258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43" name="Google Shape;443;p4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00" y="2000250"/>
            <a:ext cx="8455025" cy="31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1825625" y="1203325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1" name="Google Shape;451;p4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52" name="Google Shape;452;p4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ctionTransformation1.jpg" id="457" name="Google Shape;4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262" y="1587500"/>
            <a:ext cx="5899150" cy="4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59" name="Google Shape;45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8287" y="941387"/>
            <a:ext cx="6427787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61" name="Google Shape;461;p4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25" y="2990850"/>
            <a:ext cx="2946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nctionTransformation2.jpg" id="468" name="Google Shape;46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0587" y="1231900"/>
            <a:ext cx="4013200" cy="48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0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70" name="Google Shape;470;p50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descr="FourShiftedAndScaledFns.jpg                                    004DA91CMacintoshHD                    C440D79E:" id="476" name="Google Shape;4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444750"/>
            <a:ext cx="83185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1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62" y="1701800"/>
            <a:ext cx="6008687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Andg2-1.jpg" id="485" name="Google Shape;4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8200" y="2698750"/>
            <a:ext cx="50133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2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87" name="Google Shape;487;p52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762000" y="15240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vs Continuous-Time Signals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1079500" y="1447800"/>
            <a:ext cx="709453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continuous signals that are functions of time are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continuous-time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but not all continuous-time signals are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endParaRPr/>
          </a:p>
        </p:txBody>
      </p:sp>
      <p:pic>
        <p:nvPicPr>
          <p:cNvPr descr="ContinuousTimeExamples.jpg" id="245" name="Google Shape;2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2527300"/>
            <a:ext cx="3760787" cy="36623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62" y="1270000"/>
            <a:ext cx="7888287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Tog2-1.jpg" id="494" name="Google Shape;4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12" y="3770312"/>
            <a:ext cx="7600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3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496" name="Google Shape;496;p53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2" y="1739900"/>
            <a:ext cx="5602287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Andg2-1.jpg" id="503" name="Google Shape;5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028950"/>
            <a:ext cx="50133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05" name="Google Shape;505;p54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62" y="1435100"/>
            <a:ext cx="7100887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Tog2-2.jpg" id="512" name="Google Shape;51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738562"/>
            <a:ext cx="7600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14" name="Google Shape;514;p5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62" y="1435100"/>
            <a:ext cx="58293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Andg2-3.jpg" id="521" name="Google Shape;52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3076575"/>
            <a:ext cx="62611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23" name="Google Shape;523;p5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62" y="1295400"/>
            <a:ext cx="8013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Tog2-3.jpg" id="530" name="Google Shape;53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00" y="4017962"/>
            <a:ext cx="7600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32" name="Google Shape;532;p5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descr="g1Andg2-3.jpg" id="538" name="Google Shape;5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089275"/>
            <a:ext cx="62611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5112" y="1460500"/>
            <a:ext cx="5791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41" name="Google Shape;541;p5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and Scaling Functions</a:t>
            </a:r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266825"/>
            <a:ext cx="7958137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1Tog2-4.jpg" id="548" name="Google Shape;54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3967162"/>
            <a:ext cx="7600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50" name="Google Shape;550;p5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762000" y="20796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Differentiation</a:t>
            </a:r>
            <a:endParaRPr/>
          </a:p>
        </p:txBody>
      </p:sp>
      <p:pic>
        <p:nvPicPr>
          <p:cNvPr descr="Differentiation.jpg                                            00006CF7mjr                            B9A3C281:" id="556" name="Google Shape;5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092200"/>
            <a:ext cx="5868987" cy="49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0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58" name="Google Shape;558;p60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</a:t>
            </a:r>
            <a:endParaRPr/>
          </a:p>
        </p:txBody>
      </p:sp>
      <p:pic>
        <p:nvPicPr>
          <p:cNvPr descr="Integrals.jpg" id="564" name="Google Shape;5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950" y="1409700"/>
            <a:ext cx="4683125" cy="454183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1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66" name="Google Shape;566;p61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and Odd Signals</a:t>
            </a:r>
            <a:endParaRPr/>
          </a:p>
        </p:txBody>
      </p:sp>
      <p:pic>
        <p:nvPicPr>
          <p:cNvPr descr="Even and Odd 1.jpg                                             00006CF7mjr                            B9A3C281:" id="572" name="Google Shape;5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812" y="2168525"/>
            <a:ext cx="5411787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n and Odd 2.jpg                                             00006CF7mjr                            B9A3C281:" id="573" name="Google Shape;57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203700"/>
            <a:ext cx="5411787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0450" y="1193800"/>
            <a:ext cx="46228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76" name="Google Shape;576;p62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Continuous-Time Sinusoids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62" y="1314450"/>
            <a:ext cx="7431087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ericSinusoid.jpg                                            0020DB98MacintoshHD                    BBBEF5D0:" id="254" name="Google Shape;2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200" y="3308350"/>
            <a:ext cx="5676900" cy="248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/>
          <p:nvPr>
            <p:ph type="title"/>
          </p:nvPr>
        </p:nvSpPr>
        <p:spPr>
          <a:xfrm>
            <a:off x="304800" y="3048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and Odd Parts of Functions</a:t>
            </a:r>
            <a:endParaRPr/>
          </a:p>
        </p:txBody>
      </p:sp>
      <p:pic>
        <p:nvPicPr>
          <p:cNvPr id="582" name="Google Shape;58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430337"/>
            <a:ext cx="7253287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3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type="title"/>
          </p:nvPr>
        </p:nvSpPr>
        <p:spPr>
          <a:xfrm>
            <a:off x="304800" y="3048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and Odd Parts of Functions</a:t>
            </a:r>
            <a:endParaRPr/>
          </a:p>
        </p:txBody>
      </p:sp>
      <p:pic>
        <p:nvPicPr>
          <p:cNvPr descr="EvenOddGraph1.jpg" id="590" name="Google Shape;5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87" y="1155700"/>
            <a:ext cx="3330575" cy="502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nOddGraph2.jpg" id="591" name="Google Shape;5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337" y="1130300"/>
            <a:ext cx="3330575" cy="504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4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593" name="Google Shape;593;p64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"/>
          <p:cNvSpPr txBox="1"/>
          <p:nvPr>
            <p:ph type="title"/>
          </p:nvPr>
        </p:nvSpPr>
        <p:spPr>
          <a:xfrm>
            <a:off x="228600" y="211137"/>
            <a:ext cx="876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of Even and Odd Functions</a:t>
            </a:r>
            <a:endParaRPr/>
          </a:p>
        </p:txBody>
      </p:sp>
      <p:sp>
        <p:nvSpPr>
          <p:cNvPr id="599" name="Google Shape;599;p65"/>
          <p:cNvSpPr txBox="1"/>
          <p:nvPr/>
        </p:nvSpPr>
        <p:spPr>
          <a:xfrm>
            <a:off x="3451225" y="1685925"/>
            <a:ext cx="2722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Even Functions</a:t>
            </a:r>
            <a:endParaRPr/>
          </a:p>
        </p:txBody>
      </p:sp>
      <p:pic>
        <p:nvPicPr>
          <p:cNvPr descr="EvenEvenProduct1.jpg" id="600" name="Google Shape;6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1447800"/>
            <a:ext cx="8023225" cy="450373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02" name="Google Shape;602;p6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/>
          <p:nvPr>
            <p:ph type="title"/>
          </p:nvPr>
        </p:nvSpPr>
        <p:spPr>
          <a:xfrm>
            <a:off x="228600" y="187325"/>
            <a:ext cx="876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of Even and Odd Functions</a:t>
            </a:r>
            <a:endParaRPr/>
          </a:p>
        </p:txBody>
      </p:sp>
      <p:sp>
        <p:nvSpPr>
          <p:cNvPr id="608" name="Google Shape;608;p66"/>
          <p:cNvSpPr txBox="1"/>
          <p:nvPr/>
        </p:nvSpPr>
        <p:spPr>
          <a:xfrm>
            <a:off x="2486025" y="1495425"/>
            <a:ext cx="50577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Even Function and an Odd Function</a:t>
            </a:r>
            <a:endParaRPr/>
          </a:p>
        </p:txBody>
      </p:sp>
      <p:pic>
        <p:nvPicPr>
          <p:cNvPr descr="EvenOddProduct1.jpg" id="609" name="Google Shape;6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2233612"/>
            <a:ext cx="85153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11" name="Google Shape;611;p6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7"/>
          <p:cNvSpPr txBox="1"/>
          <p:nvPr>
            <p:ph type="title"/>
          </p:nvPr>
        </p:nvSpPr>
        <p:spPr>
          <a:xfrm>
            <a:off x="228600" y="187325"/>
            <a:ext cx="876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of Even and Odd Functions</a:t>
            </a:r>
            <a:endParaRPr/>
          </a:p>
        </p:txBody>
      </p:sp>
      <p:sp>
        <p:nvSpPr>
          <p:cNvPr id="617" name="Google Shape;617;p67"/>
          <p:cNvSpPr txBox="1"/>
          <p:nvPr/>
        </p:nvSpPr>
        <p:spPr>
          <a:xfrm>
            <a:off x="2486025" y="1495425"/>
            <a:ext cx="50577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Even Function and an Odd Function</a:t>
            </a:r>
            <a:endParaRPr/>
          </a:p>
        </p:txBody>
      </p:sp>
      <p:pic>
        <p:nvPicPr>
          <p:cNvPr descr="EvenOddProduct2.jpg" id="618" name="Google Shape;6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2181225"/>
            <a:ext cx="8432800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20" name="Google Shape;620;p6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/>
          <p:nvPr>
            <p:ph type="title"/>
          </p:nvPr>
        </p:nvSpPr>
        <p:spPr>
          <a:xfrm>
            <a:off x="228600" y="187325"/>
            <a:ext cx="876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of Even and Odd Functions</a:t>
            </a:r>
            <a:endParaRPr/>
          </a:p>
        </p:txBody>
      </p:sp>
      <p:sp>
        <p:nvSpPr>
          <p:cNvPr id="626" name="Google Shape;626;p68"/>
          <p:cNvSpPr txBox="1"/>
          <p:nvPr/>
        </p:nvSpPr>
        <p:spPr>
          <a:xfrm>
            <a:off x="3349625" y="1419225"/>
            <a:ext cx="2622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Odd Functions</a:t>
            </a:r>
            <a:endParaRPr/>
          </a:p>
        </p:txBody>
      </p:sp>
      <p:pic>
        <p:nvPicPr>
          <p:cNvPr descr="OddOddProduct1.jpg" id="627" name="Google Shape;6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1198562"/>
            <a:ext cx="722947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29" name="Google Shape;629;p6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972050"/>
            <a:ext cx="6045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gralsOfEven&amp;OddFns.jpg                                     0020DB98MacintoshHD                    BBBEF5D0:" id="635" name="Google Shape;63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133600"/>
            <a:ext cx="6983412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37" name="Google Shape;637;p69"/>
          <p:cNvSpPr txBox="1"/>
          <p:nvPr/>
        </p:nvSpPr>
        <p:spPr>
          <a:xfrm>
            <a:off x="400050" y="379412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Integrals of Even and Odd Functions</a:t>
            </a:r>
            <a:endParaRPr/>
          </a:p>
        </p:txBody>
      </p:sp>
      <p:sp>
        <p:nvSpPr>
          <p:cNvPr id="638" name="Google Shape;638;p6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/>
        </p:nvSpPr>
        <p:spPr>
          <a:xfrm>
            <a:off x="400050" y="379412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Integrals of Even and Odd Functions</a:t>
            </a:r>
            <a:endParaRPr/>
          </a:p>
        </p:txBody>
      </p:sp>
      <p:pic>
        <p:nvPicPr>
          <p:cNvPr descr="ch2_50" id="644" name="Google Shape;6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25" y="1863725"/>
            <a:ext cx="8391525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0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46" name="Google Shape;646;p70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Periodic Signals</a:t>
            </a:r>
            <a:endParaRPr/>
          </a:p>
        </p:txBody>
      </p:sp>
      <p:sp>
        <p:nvSpPr>
          <p:cNvPr id="652" name="Google Shape;652;p71"/>
          <p:cNvSpPr txBox="1"/>
          <p:nvPr/>
        </p:nvSpPr>
        <p:spPr>
          <a:xfrm>
            <a:off x="619125" y="5410200"/>
            <a:ext cx="5494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that is not periodic is </a:t>
            </a: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aperiodic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87" y="1025525"/>
            <a:ext cx="8701087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PeriodicSignalExamples.jpg                                     004DA91CMacintoshHD                    C440D79E:" id="654" name="Google Shape;654;p71"/>
          <p:cNvSpPr txBox="1"/>
          <p:nvPr/>
        </p:nvSpPr>
        <p:spPr>
          <a:xfrm>
            <a:off x="996950" y="3321050"/>
            <a:ext cx="7797800" cy="2046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Sums of Periodic Functions</a:t>
            </a:r>
            <a:endParaRPr/>
          </a:p>
        </p:txBody>
      </p:sp>
      <p:pic>
        <p:nvPicPr>
          <p:cNvPr descr="Sum of Periodics 1.jpg                                         00006CF7mjr                            B9A3C281:" id="662" name="Google Shape;6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359025"/>
            <a:ext cx="4241800" cy="373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m of Periodics 2.jpg                                         00006CF7mjr                            B9A3C281:" id="663" name="Google Shape;66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075" y="2206625"/>
            <a:ext cx="4251325" cy="37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2"/>
          <p:cNvSpPr txBox="1"/>
          <p:nvPr/>
        </p:nvSpPr>
        <p:spPr>
          <a:xfrm>
            <a:off x="381000" y="946150"/>
            <a:ext cx="83788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period of the sum of periodic functions is the </a:t>
            </a: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common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</a:t>
            </a: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periods of the individual functions summed.  If the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common multiple is infinite, the sum function is aperiodic.</a:t>
            </a:r>
            <a:endParaRPr/>
          </a:p>
        </p:txBody>
      </p:sp>
      <p:sp>
        <p:nvSpPr>
          <p:cNvPr id="665" name="Google Shape;665;p72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66" name="Google Shape;666;p72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Continuous-Time Exponentials</a:t>
            </a:r>
            <a:endParaRPr/>
          </a:p>
        </p:txBody>
      </p:sp>
      <p:pic>
        <p:nvPicPr>
          <p:cNvPr descr="GenericExponential.jpg"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3022600"/>
            <a:ext cx="68040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4350" y="1536700"/>
            <a:ext cx="27051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ADC Waveforms</a:t>
            </a:r>
            <a:endParaRPr/>
          </a:p>
        </p:txBody>
      </p:sp>
      <p:sp>
        <p:nvSpPr>
          <p:cNvPr id="672" name="Google Shape;672;p73"/>
          <p:cNvSpPr txBox="1"/>
          <p:nvPr/>
        </p:nvSpPr>
        <p:spPr>
          <a:xfrm>
            <a:off x="269875" y="1922462"/>
            <a:ext cx="4302125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of waveforms which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appear in analog-to-digital converters.  They can be described by a periodic repetition of a ramp returned to zero by a negative step or by a periodic repetition of a triangle-shaped function.</a:t>
            </a:r>
            <a:endParaRPr/>
          </a:p>
        </p:txBody>
      </p:sp>
      <p:pic>
        <p:nvPicPr>
          <p:cNvPr descr="ADCWaveforms.gif                                               0020DB98MacintoshHD                    BBBEF5D0:" id="673" name="Google Shape;67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1112" y="1168400"/>
            <a:ext cx="3863975" cy="451961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75" name="Google Shape;675;p73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450" y="3055937"/>
            <a:ext cx="45593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4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82" name="Google Shape;682;p74"/>
          <p:cNvSpPr txBox="1"/>
          <p:nvPr/>
        </p:nvSpPr>
        <p:spPr>
          <a:xfrm>
            <a:off x="914400" y="3048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sp>
        <p:nvSpPr>
          <p:cNvPr id="683" name="Google Shape;683;p74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5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pic>
        <p:nvPicPr>
          <p:cNvPr descr="Signal Energy x and x^2.jpg                                    00006CF7mjr                            B9A3C281:" id="689" name="Google Shape;6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1352550"/>
            <a:ext cx="6599237" cy="4792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75"/>
          <p:cNvCxnSpPr/>
          <p:nvPr/>
        </p:nvCxnSpPr>
        <p:spPr>
          <a:xfrm rot="10800000">
            <a:off x="2489200" y="3365500"/>
            <a:ext cx="281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91" name="Google Shape;691;p75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692" name="Google Shape;692;p75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6"/>
          <p:cNvSpPr txBox="1"/>
          <p:nvPr/>
        </p:nvSpPr>
        <p:spPr>
          <a:xfrm>
            <a:off x="3124200" y="6400800"/>
            <a:ext cx="297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98" name="Google Shape;698;p76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pic>
        <p:nvPicPr>
          <p:cNvPr id="699" name="Google Shape;69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87" y="933450"/>
            <a:ext cx="7989887" cy="522446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6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701" name="Google Shape;701;p76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7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pic>
        <p:nvPicPr>
          <p:cNvPr id="707" name="Google Shape;70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850" y="1677987"/>
            <a:ext cx="67691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7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709" name="Google Shape;709;p77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8"/>
          <p:cNvSpPr txBox="1"/>
          <p:nvPr/>
        </p:nvSpPr>
        <p:spPr>
          <a:xfrm>
            <a:off x="984250" y="1905000"/>
            <a:ext cx="7537450" cy="338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signal with finite signal energy 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called an </a:t>
            </a: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signal</a:t>
            </a: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t/>
            </a:r>
            <a:endParaRPr b="0" i="0" sz="36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signal with infinite signal energy and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average signal power is called 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signal</a:t>
            </a:r>
            <a:r>
              <a:rPr b="0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5" name="Google Shape;715;p78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716" name="Google Shape;716;p78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sp>
        <p:nvSpPr>
          <p:cNvPr id="717" name="Google Shape;717;p78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9"/>
          <p:cNvSpPr txBox="1"/>
          <p:nvPr/>
        </p:nvSpPr>
        <p:spPr>
          <a:xfrm>
            <a:off x="3124200" y="6400800"/>
            <a:ext cx="297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23" name="Google Shape;72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1187450"/>
            <a:ext cx="7850187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iodicRampSignal.jpg" id="724" name="Google Shape;72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100" y="4538662"/>
            <a:ext cx="5594350" cy="1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726" name="Google Shape;726;p79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Energy and Power</a:t>
            </a:r>
            <a:endParaRPr/>
          </a:p>
        </p:txBody>
      </p:sp>
      <p:sp>
        <p:nvSpPr>
          <p:cNvPr id="727" name="Google Shape;727;p7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8B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2222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Sinusoids</a:t>
            </a:r>
            <a:endParaRPr/>
          </a:p>
        </p:txBody>
      </p:sp>
      <p:pic>
        <p:nvPicPr>
          <p:cNvPr descr="SinAndCosFromCmplxSinusoid.jpg"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612" y="1333500"/>
            <a:ext cx="5524500" cy="4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762000" y="381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Signum Function</a:t>
            </a: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2150" y="1289050"/>
            <a:ext cx="2933700" cy="13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0"/>
          <p:cNvGrpSpPr/>
          <p:nvPr/>
        </p:nvGrpSpPr>
        <p:grpSpPr>
          <a:xfrm>
            <a:off x="1143000" y="2889250"/>
            <a:ext cx="7007225" cy="2206625"/>
            <a:chOff x="720" y="2082"/>
            <a:chExt cx="4414" cy="1390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1106" y="2082"/>
              <a:ext cx="119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Precise Graph</a:t>
              </a:r>
              <a:endParaRPr/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3168" y="2082"/>
              <a:ext cx="196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Commonly-Used Graph</a:t>
              </a:r>
              <a:endParaRPr/>
            </a:p>
          </p:txBody>
        </p:sp>
        <p:pic>
          <p:nvPicPr>
            <p:cNvPr descr="sgn.jpg                                                        00006CF7mjr                            B9A3C281:" id="283" name="Google Shape;28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" y="2544"/>
              <a:ext cx="4361" cy="9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30"/>
          <p:cNvSpPr txBox="1"/>
          <p:nvPr/>
        </p:nvSpPr>
        <p:spPr>
          <a:xfrm>
            <a:off x="1127125" y="5291137"/>
            <a:ext cx="70421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signum function, in a sense, returns an indication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sign of its argument.</a:t>
            </a: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609600" y="319087"/>
            <a:ext cx="7924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Step Function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50" y="1909762"/>
            <a:ext cx="78232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 Step.jpg"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3435350"/>
            <a:ext cx="69850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609600" y="319087"/>
            <a:ext cx="7924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Step Function</a:t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1393825" y="1720850"/>
            <a:ext cx="66135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unit step function can mathematically describe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that is zero up to some point in time and non-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after that.</a:t>
            </a:r>
            <a:endParaRPr/>
          </a:p>
        </p:txBody>
      </p:sp>
      <p:pic>
        <p:nvPicPr>
          <p:cNvPr descr="CktWithSwitch.jpg                                              0020DB98MacintoshHD                    BBBEF5D0:"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62" y="3098800"/>
            <a:ext cx="4003675" cy="239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800" y="3619500"/>
            <a:ext cx="31115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2762250" y="6515100"/>
            <a:ext cx="3638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r>
              <a:rPr b="0" i="1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M. J. Roberts - All Rights Reserved. Edited by Dr. Robert Akl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7153275" y="65151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000"/>
              <a:buFont typeface="Times"/>
              <a:buNone/>
            </a:pPr>
            <a:fld id="{00000000-1234-1234-1234-123412341234}" type="slidenum">
              <a:rPr b="0" i="0" lang="en-US" sz="1000" u="none">
                <a:solidFill>
                  <a:srgbClr val="333399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0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2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5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1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8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7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6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Blank Presentation">
  <a:themeElements>
    <a:clrScheme name="">
      <a:dk1>
        <a:srgbClr val="000066"/>
      </a:dk1>
      <a:lt1>
        <a:srgbClr val="FFFFFF"/>
      </a:lt1>
      <a:dk2>
        <a:srgbClr val="000066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